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0080"/>
    <a:srgbClr val="54194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2976"/>
  </p:normalViewPr>
  <p:slideViewPr>
    <p:cSldViewPr snapToGrid="0" snapToObjects="1">
      <p:cViewPr>
        <p:scale>
          <a:sx n="100" d="100"/>
          <a:sy n="100" d="100"/>
        </p:scale>
        <p:origin x="1424" y="-4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64B13B19-F5C1-C343-8855-7796B5EAC5C7}" type="datetimeFigureOut">
              <a:rPr lang="nl-NL" smtClean="0">
                <a:solidFill>
                  <a:prstClr val="black">
                    <a:tint val="75000"/>
                  </a:prstClr>
                </a:solidFill>
                <a:latin typeface="Calibri"/>
              </a:rPr>
              <a:pPr/>
              <a:t>09-08-17</a:t>
            </a:fld>
            <a:endParaRPr lang="nl-NL">
              <a:solidFill>
                <a:prstClr val="black">
                  <a:tint val="75000"/>
                </a:prstClr>
              </a:solidFill>
              <a:latin typeface="Calibri"/>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12"/>
          </p:nvPr>
        </p:nvSpPr>
        <p:spPr/>
        <p:txBody>
          <a:bodyPr/>
          <a:lstStyle/>
          <a:p>
            <a:fld id="{678BDE09-02D2-4F4E-AC8C-F1B5FC878418}"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4274637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64B13B19-F5C1-C343-8855-7796B5EAC5C7}" type="datetimeFigureOut">
              <a:rPr lang="nl-NL" smtClean="0">
                <a:solidFill>
                  <a:prstClr val="black">
                    <a:tint val="75000"/>
                  </a:prstClr>
                </a:solidFill>
                <a:latin typeface="Calibri"/>
              </a:rPr>
              <a:pPr/>
              <a:t>09-08-17</a:t>
            </a:fld>
            <a:endParaRPr lang="nl-NL">
              <a:solidFill>
                <a:prstClr val="black">
                  <a:tint val="75000"/>
                </a:prstClr>
              </a:solidFill>
              <a:latin typeface="Calibri"/>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12"/>
          </p:nvPr>
        </p:nvSpPr>
        <p:spPr/>
        <p:txBody>
          <a:bodyPr/>
          <a:lstStyle/>
          <a:p>
            <a:fld id="{678BDE09-02D2-4F4E-AC8C-F1B5FC878418}"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367744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64B13B19-F5C1-C343-8855-7796B5EAC5C7}" type="datetimeFigureOut">
              <a:rPr lang="nl-NL" smtClean="0">
                <a:solidFill>
                  <a:prstClr val="black">
                    <a:tint val="75000"/>
                  </a:prstClr>
                </a:solidFill>
                <a:latin typeface="Calibri"/>
              </a:rPr>
              <a:pPr/>
              <a:t>09-08-17</a:t>
            </a:fld>
            <a:endParaRPr lang="nl-NL">
              <a:solidFill>
                <a:prstClr val="black">
                  <a:tint val="75000"/>
                </a:prstClr>
              </a:solidFill>
              <a:latin typeface="Calibri"/>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12"/>
          </p:nvPr>
        </p:nvSpPr>
        <p:spPr/>
        <p:txBody>
          <a:bodyPr/>
          <a:lstStyle/>
          <a:p>
            <a:fld id="{678BDE09-02D2-4F4E-AC8C-F1B5FC878418}"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4230583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64B13B19-F5C1-C343-8855-7796B5EAC5C7}" type="datetimeFigureOut">
              <a:rPr lang="nl-NL" smtClean="0">
                <a:solidFill>
                  <a:prstClr val="black">
                    <a:tint val="75000"/>
                  </a:prstClr>
                </a:solidFill>
                <a:latin typeface="Calibri"/>
              </a:rPr>
              <a:pPr/>
              <a:t>09-08-17</a:t>
            </a:fld>
            <a:endParaRPr lang="nl-NL">
              <a:solidFill>
                <a:prstClr val="black">
                  <a:tint val="75000"/>
                </a:prstClr>
              </a:solidFill>
              <a:latin typeface="Calibri"/>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12"/>
          </p:nvPr>
        </p:nvSpPr>
        <p:spPr/>
        <p:txBody>
          <a:bodyPr/>
          <a:lstStyle/>
          <a:p>
            <a:fld id="{678BDE09-02D2-4F4E-AC8C-F1B5FC878418}"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4093813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tekststijl van het model te bewerken</a:t>
            </a:r>
          </a:p>
        </p:txBody>
      </p:sp>
      <p:sp>
        <p:nvSpPr>
          <p:cNvPr id="4" name="Tijdelijke aanduiding voor datum 3"/>
          <p:cNvSpPr>
            <a:spLocks noGrp="1"/>
          </p:cNvSpPr>
          <p:nvPr>
            <p:ph type="dt" sz="half" idx="10"/>
          </p:nvPr>
        </p:nvSpPr>
        <p:spPr/>
        <p:txBody>
          <a:bodyPr/>
          <a:lstStyle/>
          <a:p>
            <a:fld id="{64B13B19-F5C1-C343-8855-7796B5EAC5C7}" type="datetimeFigureOut">
              <a:rPr lang="nl-NL" smtClean="0">
                <a:solidFill>
                  <a:prstClr val="black">
                    <a:tint val="75000"/>
                  </a:prstClr>
                </a:solidFill>
                <a:latin typeface="Calibri"/>
              </a:rPr>
              <a:pPr/>
              <a:t>09-08-17</a:t>
            </a:fld>
            <a:endParaRPr lang="nl-NL">
              <a:solidFill>
                <a:prstClr val="black">
                  <a:tint val="75000"/>
                </a:prstClr>
              </a:solidFill>
              <a:latin typeface="Calibri"/>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12"/>
          </p:nvPr>
        </p:nvSpPr>
        <p:spPr/>
        <p:txBody>
          <a:bodyPr/>
          <a:lstStyle/>
          <a:p>
            <a:fld id="{678BDE09-02D2-4F4E-AC8C-F1B5FC878418}"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2660875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64B13B19-F5C1-C343-8855-7796B5EAC5C7}" type="datetimeFigureOut">
              <a:rPr lang="nl-NL" smtClean="0">
                <a:solidFill>
                  <a:prstClr val="black">
                    <a:tint val="75000"/>
                  </a:prstClr>
                </a:solidFill>
                <a:latin typeface="Calibri"/>
              </a:rPr>
              <a:pPr/>
              <a:t>09-08-17</a:t>
            </a:fld>
            <a:endParaRPr lang="nl-NL">
              <a:solidFill>
                <a:prstClr val="black">
                  <a:tint val="75000"/>
                </a:prstClr>
              </a:solidFill>
              <a:latin typeface="Calibri"/>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latin typeface="Calibri"/>
            </a:endParaRPr>
          </a:p>
        </p:txBody>
      </p:sp>
      <p:sp>
        <p:nvSpPr>
          <p:cNvPr id="7" name="Tijdelijke aanduiding voor dianummer 6"/>
          <p:cNvSpPr>
            <a:spLocks noGrp="1"/>
          </p:cNvSpPr>
          <p:nvPr>
            <p:ph type="sldNum" sz="quarter" idx="12"/>
          </p:nvPr>
        </p:nvSpPr>
        <p:spPr/>
        <p:txBody>
          <a:bodyPr/>
          <a:lstStyle/>
          <a:p>
            <a:fld id="{678BDE09-02D2-4F4E-AC8C-F1B5FC878418}"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3608327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64B13B19-F5C1-C343-8855-7796B5EAC5C7}" type="datetimeFigureOut">
              <a:rPr lang="nl-NL" smtClean="0">
                <a:solidFill>
                  <a:prstClr val="black">
                    <a:tint val="75000"/>
                  </a:prstClr>
                </a:solidFill>
                <a:latin typeface="Calibri"/>
              </a:rPr>
              <a:pPr/>
              <a:t>09-08-17</a:t>
            </a:fld>
            <a:endParaRPr lang="nl-NL">
              <a:solidFill>
                <a:prstClr val="black">
                  <a:tint val="75000"/>
                </a:prstClr>
              </a:solidFill>
              <a:latin typeface="Calibri"/>
            </a:endParaRPr>
          </a:p>
        </p:txBody>
      </p:sp>
      <p:sp>
        <p:nvSpPr>
          <p:cNvPr id="8" name="Tijdelijke aanduiding voor voettekst 7"/>
          <p:cNvSpPr>
            <a:spLocks noGrp="1"/>
          </p:cNvSpPr>
          <p:nvPr>
            <p:ph type="ftr" sz="quarter" idx="11"/>
          </p:nvPr>
        </p:nvSpPr>
        <p:spPr/>
        <p:txBody>
          <a:bodyPr/>
          <a:lstStyle/>
          <a:p>
            <a:endParaRPr lang="nl-NL">
              <a:solidFill>
                <a:prstClr val="black">
                  <a:tint val="75000"/>
                </a:prstClr>
              </a:solidFill>
              <a:latin typeface="Calibri"/>
            </a:endParaRPr>
          </a:p>
        </p:txBody>
      </p:sp>
      <p:sp>
        <p:nvSpPr>
          <p:cNvPr id="9" name="Tijdelijke aanduiding voor dianummer 8"/>
          <p:cNvSpPr>
            <a:spLocks noGrp="1"/>
          </p:cNvSpPr>
          <p:nvPr>
            <p:ph type="sldNum" sz="quarter" idx="12"/>
          </p:nvPr>
        </p:nvSpPr>
        <p:spPr/>
        <p:txBody>
          <a:bodyPr/>
          <a:lstStyle/>
          <a:p>
            <a:fld id="{678BDE09-02D2-4F4E-AC8C-F1B5FC878418}"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339040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datum 2"/>
          <p:cNvSpPr>
            <a:spLocks noGrp="1"/>
          </p:cNvSpPr>
          <p:nvPr>
            <p:ph type="dt" sz="half" idx="10"/>
          </p:nvPr>
        </p:nvSpPr>
        <p:spPr/>
        <p:txBody>
          <a:bodyPr/>
          <a:lstStyle/>
          <a:p>
            <a:fld id="{64B13B19-F5C1-C343-8855-7796B5EAC5C7}" type="datetimeFigureOut">
              <a:rPr lang="nl-NL" smtClean="0">
                <a:solidFill>
                  <a:prstClr val="black">
                    <a:tint val="75000"/>
                  </a:prstClr>
                </a:solidFill>
                <a:latin typeface="Calibri"/>
              </a:rPr>
              <a:pPr/>
              <a:t>09-08-17</a:t>
            </a:fld>
            <a:endParaRPr lang="nl-NL">
              <a:solidFill>
                <a:prstClr val="black">
                  <a:tint val="75000"/>
                </a:prstClr>
              </a:solidFill>
              <a:latin typeface="Calibri"/>
            </a:endParaRPr>
          </a:p>
        </p:txBody>
      </p:sp>
      <p:sp>
        <p:nvSpPr>
          <p:cNvPr id="4" name="Tijdelijke aanduiding voor voettekst 3"/>
          <p:cNvSpPr>
            <a:spLocks noGrp="1"/>
          </p:cNvSpPr>
          <p:nvPr>
            <p:ph type="ftr" sz="quarter" idx="11"/>
          </p:nvPr>
        </p:nvSpPr>
        <p:spPr/>
        <p:txBody>
          <a:bodyPr/>
          <a:lstStyle/>
          <a:p>
            <a:endParaRPr lang="nl-NL">
              <a:solidFill>
                <a:prstClr val="black">
                  <a:tint val="75000"/>
                </a:prstClr>
              </a:solidFill>
              <a:latin typeface="Calibri"/>
            </a:endParaRPr>
          </a:p>
        </p:txBody>
      </p:sp>
      <p:sp>
        <p:nvSpPr>
          <p:cNvPr id="5" name="Tijdelijke aanduiding voor dianummer 4"/>
          <p:cNvSpPr>
            <a:spLocks noGrp="1"/>
          </p:cNvSpPr>
          <p:nvPr>
            <p:ph type="sldNum" sz="quarter" idx="12"/>
          </p:nvPr>
        </p:nvSpPr>
        <p:spPr/>
        <p:txBody>
          <a:bodyPr/>
          <a:lstStyle/>
          <a:p>
            <a:fld id="{678BDE09-02D2-4F4E-AC8C-F1B5FC878418}"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33791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4B13B19-F5C1-C343-8855-7796B5EAC5C7}" type="datetimeFigureOut">
              <a:rPr lang="nl-NL" smtClean="0">
                <a:solidFill>
                  <a:prstClr val="black">
                    <a:tint val="75000"/>
                  </a:prstClr>
                </a:solidFill>
                <a:latin typeface="Calibri"/>
              </a:rPr>
              <a:pPr/>
              <a:t>09-08-17</a:t>
            </a:fld>
            <a:endParaRPr lang="nl-NL">
              <a:solidFill>
                <a:prstClr val="black">
                  <a:tint val="75000"/>
                </a:prstClr>
              </a:solidFill>
              <a:latin typeface="Calibri"/>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latin typeface="Calibri"/>
            </a:endParaRPr>
          </a:p>
        </p:txBody>
      </p:sp>
      <p:sp>
        <p:nvSpPr>
          <p:cNvPr id="4" name="Tijdelijke aanduiding voor dianummer 3"/>
          <p:cNvSpPr>
            <a:spLocks noGrp="1"/>
          </p:cNvSpPr>
          <p:nvPr>
            <p:ph type="sldNum" sz="quarter" idx="12"/>
          </p:nvPr>
        </p:nvSpPr>
        <p:spPr/>
        <p:txBody>
          <a:bodyPr/>
          <a:lstStyle/>
          <a:p>
            <a:fld id="{678BDE09-02D2-4F4E-AC8C-F1B5FC878418}"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1728168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64B13B19-F5C1-C343-8855-7796B5EAC5C7}" type="datetimeFigureOut">
              <a:rPr lang="nl-NL" smtClean="0">
                <a:solidFill>
                  <a:prstClr val="black">
                    <a:tint val="75000"/>
                  </a:prstClr>
                </a:solidFill>
                <a:latin typeface="Calibri"/>
              </a:rPr>
              <a:pPr/>
              <a:t>09-08-17</a:t>
            </a:fld>
            <a:endParaRPr lang="nl-NL">
              <a:solidFill>
                <a:prstClr val="black">
                  <a:tint val="75000"/>
                </a:prstClr>
              </a:solidFill>
              <a:latin typeface="Calibri"/>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latin typeface="Calibri"/>
            </a:endParaRPr>
          </a:p>
        </p:txBody>
      </p:sp>
      <p:sp>
        <p:nvSpPr>
          <p:cNvPr id="7" name="Tijdelijke aanduiding voor dianummer 6"/>
          <p:cNvSpPr>
            <a:spLocks noGrp="1"/>
          </p:cNvSpPr>
          <p:nvPr>
            <p:ph type="sldNum" sz="quarter" idx="12"/>
          </p:nvPr>
        </p:nvSpPr>
        <p:spPr/>
        <p:txBody>
          <a:bodyPr/>
          <a:lstStyle/>
          <a:p>
            <a:fld id="{678BDE09-02D2-4F4E-AC8C-F1B5FC878418}"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3860492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64B13B19-F5C1-C343-8855-7796B5EAC5C7}" type="datetimeFigureOut">
              <a:rPr lang="nl-NL" smtClean="0">
                <a:solidFill>
                  <a:prstClr val="black">
                    <a:tint val="75000"/>
                  </a:prstClr>
                </a:solidFill>
                <a:latin typeface="Calibri"/>
              </a:rPr>
              <a:pPr/>
              <a:t>09-08-17</a:t>
            </a:fld>
            <a:endParaRPr lang="nl-NL">
              <a:solidFill>
                <a:prstClr val="black">
                  <a:tint val="75000"/>
                </a:prstClr>
              </a:solidFill>
              <a:latin typeface="Calibri"/>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latin typeface="Calibri"/>
            </a:endParaRPr>
          </a:p>
        </p:txBody>
      </p:sp>
      <p:sp>
        <p:nvSpPr>
          <p:cNvPr id="7" name="Tijdelijke aanduiding voor dianummer 6"/>
          <p:cNvSpPr>
            <a:spLocks noGrp="1"/>
          </p:cNvSpPr>
          <p:nvPr>
            <p:ph type="sldNum" sz="quarter" idx="12"/>
          </p:nvPr>
        </p:nvSpPr>
        <p:spPr/>
        <p:txBody>
          <a:bodyPr/>
          <a:lstStyle/>
          <a:p>
            <a:fld id="{678BDE09-02D2-4F4E-AC8C-F1B5FC878418}"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3324847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13B19-F5C1-C343-8855-7796B5EAC5C7}" type="datetimeFigureOut">
              <a:rPr lang="nl-NL" smtClean="0">
                <a:solidFill>
                  <a:prstClr val="black">
                    <a:tint val="75000"/>
                  </a:prstClr>
                </a:solidFill>
                <a:latin typeface="Calibri"/>
              </a:rPr>
              <a:pPr/>
              <a:t>09-08-17</a:t>
            </a:fld>
            <a:endParaRPr lang="nl-NL">
              <a:solidFill>
                <a:prstClr val="black">
                  <a:tint val="75000"/>
                </a:prstClr>
              </a:solidFill>
              <a:latin typeface="Calibri"/>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BDE09-02D2-4F4E-AC8C-F1B5FC878418}"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pic>
        <p:nvPicPr>
          <p:cNvPr id="8" name="Afbeelding 7" descr="PPT BooQi v3 low basis.jpg"/>
          <p:cNvPicPr>
            <a:picLocks noChangeAspect="1"/>
          </p:cNvPicPr>
          <p:nvPr userDrawn="1"/>
        </p:nvPicPr>
        <p:blipFill>
          <a:blip r:embed="rId13"/>
          <a:stretch>
            <a:fillRect/>
          </a:stretch>
        </p:blipFill>
        <p:spPr>
          <a:xfrm>
            <a:off x="0" y="0"/>
            <a:ext cx="9144000" cy="6467476"/>
          </a:xfrm>
          <a:prstGeom prst="rect">
            <a:avLst/>
          </a:prstGeom>
        </p:spPr>
      </p:pic>
    </p:spTree>
    <p:extLst>
      <p:ext uri="{BB962C8B-B14F-4D97-AF65-F5344CB8AC3E}">
        <p14:creationId xmlns:p14="http://schemas.microsoft.com/office/powerpoint/2010/main" val="33434617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linkedin.com/in/toon-de-meester-77949382/" TargetMode="External"/><Relationship Id="rId4" Type="http://schemas.openxmlformats.org/officeDocument/2006/relationships/hyperlink" Target="http://www.waaslandshoppingcenter.com/" TargetMode="External"/><Relationship Id="rId1" Type="http://schemas.openxmlformats.org/officeDocument/2006/relationships/slideLayout" Target="../slideLayouts/slideLayout2.xml"/><Relationship Id="rId2"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extLst>
              <a:ext uri="{28A0092B-C50C-407E-A947-70E740481C1C}">
                <a14:useLocalDpi xmlns:a14="http://schemas.microsoft.com/office/drawing/2010/main" val="0"/>
              </a:ext>
            </a:extLst>
          </a:blip>
          <a:srcRect l="4187" r="3950"/>
          <a:stretch/>
        </p:blipFill>
        <p:spPr>
          <a:xfrm>
            <a:off x="4122919" y="1943284"/>
            <a:ext cx="5021081" cy="3642313"/>
          </a:xfrm>
          <a:prstGeom prst="rect">
            <a:avLst/>
          </a:prstGeom>
        </p:spPr>
      </p:pic>
      <p:sp>
        <p:nvSpPr>
          <p:cNvPr id="4" name="Titel 3"/>
          <p:cNvSpPr>
            <a:spLocks noGrp="1"/>
          </p:cNvSpPr>
          <p:nvPr>
            <p:ph type="title"/>
          </p:nvPr>
        </p:nvSpPr>
        <p:spPr>
          <a:xfrm>
            <a:off x="318764" y="1571438"/>
            <a:ext cx="4815663" cy="375864"/>
          </a:xfrm>
        </p:spPr>
        <p:txBody>
          <a:bodyPr>
            <a:noAutofit/>
          </a:bodyPr>
          <a:lstStyle/>
          <a:p>
            <a:pPr algn="l"/>
            <a:r>
              <a:rPr lang="nl-NL" sz="1400" b="1" dirty="0" smtClean="0">
                <a:solidFill>
                  <a:srgbClr val="7F0080"/>
                </a:solidFill>
                <a:latin typeface="Helvetica"/>
                <a:cs typeface="Helvetica"/>
              </a:rPr>
              <a:t>Waasland Shopping Center België</a:t>
            </a:r>
            <a:endParaRPr lang="nl-NL" sz="1400" b="1" dirty="0">
              <a:solidFill>
                <a:srgbClr val="7F0080"/>
              </a:solidFill>
              <a:latin typeface="Helvetica"/>
              <a:cs typeface="Helvetica"/>
            </a:endParaRPr>
          </a:p>
        </p:txBody>
      </p:sp>
      <p:sp>
        <p:nvSpPr>
          <p:cNvPr id="5" name="Tekstvak 4"/>
          <p:cNvSpPr txBox="1"/>
          <p:nvPr/>
        </p:nvSpPr>
        <p:spPr>
          <a:xfrm>
            <a:off x="139700" y="2025266"/>
            <a:ext cx="4216400" cy="4802853"/>
          </a:xfrm>
          <a:prstGeom prst="rect">
            <a:avLst/>
          </a:prstGeom>
          <a:noFill/>
        </p:spPr>
        <p:txBody>
          <a:bodyPr wrap="square">
            <a:spAutoFit/>
          </a:bodyPr>
          <a:lstStyle/>
          <a:p>
            <a:pPr>
              <a:lnSpc>
                <a:spcPct val="110000"/>
              </a:lnSpc>
            </a:pPr>
            <a:r>
              <a:rPr lang="nl-NL" sz="1100" b="1" dirty="0" smtClean="0">
                <a:solidFill>
                  <a:srgbClr val="404040"/>
                </a:solidFill>
                <a:latin typeface="Helvetica" charset="0"/>
                <a:ea typeface="Helvetica" charset="0"/>
                <a:cs typeface="Helvetica" charset="0"/>
              </a:rPr>
              <a:t>CAMPAGNEDOEL </a:t>
            </a:r>
            <a:endParaRPr lang="nl-NL" sz="1100" b="1" dirty="0" smtClean="0">
              <a:latin typeface="Helvetica" charset="0"/>
              <a:ea typeface="Helvetica" charset="0"/>
              <a:cs typeface="Helvetica" charset="0"/>
            </a:endParaRPr>
          </a:p>
          <a:p>
            <a:r>
              <a:rPr lang="nl-NL" sz="1000" dirty="0" smtClean="0"/>
              <a:t>1. Bestaande </a:t>
            </a:r>
            <a:r>
              <a:rPr lang="nl-NL" sz="1000" dirty="0"/>
              <a:t>én potentieel nieuwe bezoekers beter op de hoogte stellen van belangrijke </a:t>
            </a:r>
            <a:r>
              <a:rPr lang="nl-NL" sz="1000" dirty="0" err="1"/>
              <a:t>K</a:t>
            </a:r>
            <a:r>
              <a:rPr lang="nl-NL" sz="1000" dirty="0" err="1" smtClean="0"/>
              <a:t>ey</a:t>
            </a:r>
            <a:r>
              <a:rPr lang="nl-NL" sz="1000" dirty="0" smtClean="0"/>
              <a:t> </a:t>
            </a:r>
            <a:r>
              <a:rPr lang="nl-NL" sz="1000" dirty="0"/>
              <a:t>informatie wat leidt tot hogere bestedingen.</a:t>
            </a:r>
          </a:p>
          <a:p>
            <a:r>
              <a:rPr lang="nl-NL" sz="1000" dirty="0" smtClean="0"/>
              <a:t>2. Herhaalbezoeken </a:t>
            </a:r>
            <a:r>
              <a:rPr lang="nl-NL" sz="1000" dirty="0"/>
              <a:t>stimuleren.</a:t>
            </a:r>
          </a:p>
          <a:p>
            <a:r>
              <a:rPr lang="nl-NL" sz="1000" dirty="0" smtClean="0"/>
              <a:t>3. Een </a:t>
            </a:r>
            <a:r>
              <a:rPr lang="nl-NL" sz="1000" dirty="0"/>
              <a:t>offline plattegrond aanbieden, die ondanks de verschuivingen in de </a:t>
            </a:r>
            <a:r>
              <a:rPr lang="nl-NL" sz="1000" dirty="0" smtClean="0"/>
              <a:t>Retail, </a:t>
            </a:r>
            <a:r>
              <a:rPr lang="nl-NL" sz="1000" dirty="0"/>
              <a:t>het hele jaar actueel blijft.</a:t>
            </a:r>
          </a:p>
          <a:p>
            <a:r>
              <a:rPr lang="nl-NL" sz="1000" dirty="0">
                <a:latin typeface="Helvetica" charset="0"/>
                <a:ea typeface="Helvetica" charset="0"/>
                <a:cs typeface="Helvetica" charset="0"/>
              </a:rPr>
              <a:t/>
            </a:r>
            <a:br>
              <a:rPr lang="nl-NL" sz="1000" dirty="0">
                <a:latin typeface="Helvetica" charset="0"/>
                <a:ea typeface="Helvetica" charset="0"/>
                <a:cs typeface="Helvetica" charset="0"/>
              </a:rPr>
            </a:br>
            <a:r>
              <a:rPr lang="nl-NL" sz="1200" b="1" dirty="0" smtClean="0">
                <a:solidFill>
                  <a:srgbClr val="404040"/>
                </a:solidFill>
                <a:latin typeface="Helvetica" charset="0"/>
                <a:ea typeface="Helvetica" charset="0"/>
                <a:cs typeface="Helvetica" charset="0"/>
              </a:rPr>
              <a:t>OPLOSSING</a:t>
            </a:r>
            <a:endParaRPr lang="nl-NL" sz="1200" b="1" dirty="0" smtClean="0">
              <a:latin typeface="Helvetica" charset="0"/>
              <a:ea typeface="Helvetica" charset="0"/>
              <a:cs typeface="Helvetica" charset="0"/>
            </a:endParaRPr>
          </a:p>
          <a:p>
            <a:r>
              <a:rPr lang="nl-NL" sz="1000" dirty="0"/>
              <a:t>Op het BooQi vinden bezoekers alle gratis services, data van shop avonden met late openingsuren en de evenementen en animaties van Waasland Shopping Center.</a:t>
            </a:r>
          </a:p>
          <a:p>
            <a:r>
              <a:rPr lang="nl-NL" sz="1000" dirty="0"/>
              <a:t> </a:t>
            </a:r>
          </a:p>
          <a:p>
            <a:r>
              <a:rPr lang="nl-NL" sz="1000" dirty="0"/>
              <a:t>In de </a:t>
            </a:r>
            <a:r>
              <a:rPr lang="nl-NL" sz="1000" dirty="0" smtClean="0"/>
              <a:t>Retail </a:t>
            </a:r>
            <a:r>
              <a:rPr lang="nl-NL" sz="1000" dirty="0"/>
              <a:t>vindt veel verschuiving plaats, waardoor de plattegrond van het winkelcentrum vaak verandert. Daarom plannen we verschillende productiemomenten in het jaar in, wat een periodieke wijziging van het binnenwerk mogelijk maakt. De </a:t>
            </a:r>
            <a:r>
              <a:rPr lang="nl-NL" sz="1000" dirty="0" smtClean="0"/>
              <a:t>voor uitgedrukte </a:t>
            </a:r>
            <a:r>
              <a:rPr lang="nl-NL" sz="1000" dirty="0"/>
              <a:t>covers besparen </a:t>
            </a:r>
            <a:r>
              <a:rPr lang="nl-NL" sz="1000" dirty="0" smtClean="0"/>
              <a:t>kosten</a:t>
            </a:r>
            <a:r>
              <a:rPr lang="nl-NL" sz="1000" dirty="0"/>
              <a:t>. </a:t>
            </a:r>
            <a:endParaRPr lang="nl-NL" sz="1000" dirty="0" smtClean="0"/>
          </a:p>
          <a:p>
            <a:r>
              <a:rPr lang="nl-NL" sz="1000" dirty="0" smtClean="0"/>
              <a:t>In </a:t>
            </a:r>
            <a:r>
              <a:rPr lang="nl-NL" sz="1000" dirty="0"/>
              <a:t>de speciale cover met pashouder steekt een pasje met een winactie en de actuele evenementenkalender.</a:t>
            </a:r>
          </a:p>
          <a:p>
            <a:r>
              <a:rPr lang="nl-NL" sz="1000" dirty="0"/>
              <a:t>Zo is offline heel flexibel!   </a:t>
            </a:r>
          </a:p>
          <a:p>
            <a:r>
              <a:rPr lang="nl-NL" sz="1000" dirty="0">
                <a:latin typeface="Helvetica" charset="0"/>
                <a:ea typeface="Helvetica" charset="0"/>
                <a:cs typeface="Helvetica" charset="0"/>
              </a:rPr>
              <a:t/>
            </a:r>
            <a:br>
              <a:rPr lang="nl-NL" sz="1000" dirty="0">
                <a:latin typeface="Helvetica" charset="0"/>
                <a:ea typeface="Helvetica" charset="0"/>
                <a:cs typeface="Helvetica" charset="0"/>
              </a:rPr>
            </a:br>
            <a:r>
              <a:rPr lang="nl-NL" sz="1200" b="1" dirty="0" smtClean="0">
                <a:solidFill>
                  <a:srgbClr val="404040"/>
                </a:solidFill>
                <a:latin typeface="Helvetica" charset="0"/>
                <a:ea typeface="Helvetica" charset="0"/>
                <a:cs typeface="Helvetica" charset="0"/>
              </a:rPr>
              <a:t>RESULTAAT</a:t>
            </a:r>
            <a:r>
              <a:rPr lang="nl-NL" sz="1200" dirty="0" smtClean="0">
                <a:solidFill>
                  <a:srgbClr val="404040"/>
                </a:solidFill>
                <a:latin typeface="Helvetica" charset="0"/>
                <a:ea typeface="Helvetica" charset="0"/>
                <a:cs typeface="Helvetica" charset="0"/>
              </a:rPr>
              <a:t/>
            </a:r>
            <a:br>
              <a:rPr lang="nl-NL" sz="1200" dirty="0" smtClean="0">
                <a:solidFill>
                  <a:srgbClr val="404040"/>
                </a:solidFill>
                <a:latin typeface="Helvetica" charset="0"/>
                <a:ea typeface="Helvetica" charset="0"/>
                <a:cs typeface="Helvetica" charset="0"/>
              </a:rPr>
            </a:br>
            <a:r>
              <a:rPr lang="nl-NL" sz="1000" i="1" dirty="0"/>
              <a:t>“Dankzij BooQi komen we origineel uit de hoek én hebben we de ideale manier gevonden om alle belangrijke informatie compact en duidelijk weer te geven.</a:t>
            </a:r>
            <a:endParaRPr lang="nl-NL" sz="1000" dirty="0"/>
          </a:p>
          <a:p>
            <a:r>
              <a:rPr lang="nl-NL" sz="1000" i="1" dirty="0"/>
              <a:t>We verspreiden het BooQi niet alleen bij de infobalie, we geven hem ook mee bij elke verkochte Gift Card. Hierdoor is ons bereik sterk uitgebreid en zijn we in staat jaarlijks 100.000 BooQi’s te verspreiden.</a:t>
            </a:r>
            <a:endParaRPr lang="nl-NL" sz="1000" dirty="0"/>
          </a:p>
          <a:p>
            <a:r>
              <a:rPr lang="nl-NL" sz="1000" i="1" dirty="0"/>
              <a:t>De evenementenkalender stimuleert om weer eens terug te komen!”</a:t>
            </a:r>
            <a:endParaRPr lang="nl-NL" sz="1000" dirty="0"/>
          </a:p>
          <a:p>
            <a:r>
              <a:rPr lang="nl-NL" sz="1000" dirty="0"/>
              <a:t/>
            </a:r>
            <a:br>
              <a:rPr lang="nl-NL" sz="1000" dirty="0"/>
            </a:br>
            <a:r>
              <a:rPr lang="nl-NL" sz="1000" b="1" i="1" dirty="0">
                <a:hlinkClick r:id="rId3"/>
              </a:rPr>
              <a:t>Toon de Meester</a:t>
            </a:r>
            <a:r>
              <a:rPr lang="nl-NL" sz="1000" b="1" i="1" dirty="0"/>
              <a:t>, Shopping Center Manager – </a:t>
            </a:r>
            <a:r>
              <a:rPr lang="nl-NL" sz="1000" b="1" i="1" dirty="0">
                <a:hlinkClick r:id="rId4"/>
              </a:rPr>
              <a:t>Waasland Shopping Center</a:t>
            </a:r>
            <a:endParaRPr lang="nl-NL" sz="1000" dirty="0"/>
          </a:p>
        </p:txBody>
      </p:sp>
      <p:cxnSp>
        <p:nvCxnSpPr>
          <p:cNvPr id="7" name="Straight Connector 6"/>
          <p:cNvCxnSpPr/>
          <p:nvPr/>
        </p:nvCxnSpPr>
        <p:spPr>
          <a:xfrm flipV="1">
            <a:off x="139700" y="5129191"/>
            <a:ext cx="3359447" cy="5792"/>
          </a:xfrm>
          <a:prstGeom prst="line">
            <a:avLst/>
          </a:prstGeom>
          <a:ln w="6350" cmpd="sng">
            <a:solidFill>
              <a:schemeClr val="tx1">
                <a:lumMod val="85000"/>
                <a:lumOff val="1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6"/>
          <p:cNvCxnSpPr/>
          <p:nvPr/>
        </p:nvCxnSpPr>
        <p:spPr>
          <a:xfrm flipV="1">
            <a:off x="139700" y="1930768"/>
            <a:ext cx="4355892" cy="8035"/>
          </a:xfrm>
          <a:prstGeom prst="line">
            <a:avLst/>
          </a:prstGeom>
          <a:ln w="6350" cmpd="sng">
            <a:solidFill>
              <a:schemeClr val="tx1">
                <a:lumMod val="85000"/>
                <a:lumOff val="15000"/>
              </a:schemeClr>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3471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693</TotalTime>
  <Words>53</Words>
  <Application>Microsoft Macintosh PowerPoint</Application>
  <PresentationFormat>Diavoorstelling (4:3)</PresentationFormat>
  <Paragraphs>15</Paragraphs>
  <Slides>1</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vt:i4>
      </vt:variant>
    </vt:vector>
  </HeadingPairs>
  <TitlesOfParts>
    <vt:vector size="5" baseType="lpstr">
      <vt:lpstr>Calibri</vt:lpstr>
      <vt:lpstr>Helvetica</vt:lpstr>
      <vt:lpstr>Arial</vt:lpstr>
      <vt:lpstr>Office-thema</vt:lpstr>
      <vt:lpstr>Waasland Shopping Center België</vt:lpstr>
    </vt:vector>
  </TitlesOfParts>
  <Company>BooQi Media Solutions BV</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Albert Heijn – Pick Up Point!</dc:title>
  <dc:creator>Renske van Gelder</dc:creator>
  <cp:lastModifiedBy>Martine van Creij | BooQi Media Solutions</cp:lastModifiedBy>
  <cp:revision>56</cp:revision>
  <cp:lastPrinted>2015-01-20T09:04:14Z</cp:lastPrinted>
  <dcterms:created xsi:type="dcterms:W3CDTF">2013-08-29T11:01:09Z</dcterms:created>
  <dcterms:modified xsi:type="dcterms:W3CDTF">2017-08-09T07:00:23Z</dcterms:modified>
</cp:coreProperties>
</file>